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media/image18.jpg" ContentType="image/png"/>
  <Override PartName="/ppt/media/image19.jpg" ContentType="image/png"/>
  <Override PartName="/ppt/media/image20.jpg" ContentType="image/png"/>
  <Override PartName="/ppt/media/image21.jpg" ContentType="image/png"/>
  <Override PartName="/ppt/media/image23.jpg" ContentType="image/png"/>
  <Override PartName="/ppt/media/image24.JPG" ContentType="image/png"/>
  <Override PartName="/ppt/media/image27.jpg" ContentType="image/png"/>
  <Override PartName="/ppt/media/image30.jpg" ContentType="image/png"/>
  <Override PartName="/ppt/media/image31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0" r:id="rId1"/>
    <p:sldMasterId id="2147483683" r:id="rId2"/>
    <p:sldMasterId id="2147483695" r:id="rId3"/>
  </p:sldMasterIdLst>
  <p:sldIdLst>
    <p:sldId id="256" r:id="rId4"/>
    <p:sldId id="258" r:id="rId5"/>
    <p:sldId id="295" r:id="rId6"/>
    <p:sldId id="288" r:id="rId7"/>
    <p:sldId id="279" r:id="rId8"/>
    <p:sldId id="290" r:id="rId9"/>
    <p:sldId id="276" r:id="rId10"/>
    <p:sldId id="297" r:id="rId11"/>
    <p:sldId id="298" r:id="rId12"/>
    <p:sldId id="299" r:id="rId13"/>
    <p:sldId id="292" r:id="rId14"/>
    <p:sldId id="300" r:id="rId15"/>
    <p:sldId id="302" r:id="rId16"/>
    <p:sldId id="303" r:id="rId17"/>
    <p:sldId id="304" r:id="rId18"/>
    <p:sldId id="307" r:id="rId19"/>
    <p:sldId id="308" r:id="rId20"/>
    <p:sldId id="280" r:id="rId21"/>
    <p:sldId id="264" r:id="rId22"/>
    <p:sldId id="296" r:id="rId23"/>
    <p:sldId id="284" r:id="rId24"/>
    <p:sldId id="257" r:id="rId25"/>
    <p:sldId id="259" r:id="rId26"/>
    <p:sldId id="289" r:id="rId27"/>
    <p:sldId id="283" r:id="rId28"/>
    <p:sldId id="285" r:id="rId29"/>
    <p:sldId id="293" r:id="rId30"/>
    <p:sldId id="294" r:id="rId31"/>
    <p:sldId id="260" r:id="rId32"/>
    <p:sldId id="287" r:id="rId33"/>
    <p:sldId id="263" r:id="rId34"/>
    <p:sldId id="286" r:id="rId35"/>
    <p:sldId id="281" r:id="rId36"/>
    <p:sldId id="282" r:id="rId37"/>
    <p:sldId id="277" r:id="rId38"/>
    <p:sldId id="274" r:id="rId39"/>
    <p:sldId id="275" r:id="rId40"/>
    <p:sldId id="272" r:id="rId41"/>
    <p:sldId id="273" r:id="rId42"/>
    <p:sldId id="266" r:id="rId43"/>
    <p:sldId id="271" r:id="rId44"/>
    <p:sldId id="270" r:id="rId45"/>
    <p:sldId id="268" r:id="rId46"/>
    <p:sldId id="265" r:id="rId47"/>
  </p:sldIdLst>
  <p:sldSz cx="9144000" cy="6858000" type="screen4x3"/>
  <p:notesSz cx="6858000" cy="9144000"/>
  <p:embeddedFontLst>
    <p:embeddedFont>
      <p:font typeface="Roboto" panose="020B0604020202020204" charset="0"/>
      <p:regular r:id="rId48"/>
      <p:bold r:id="rId49"/>
      <p:italic r:id="rId50"/>
      <p:boldItalic r:id="rId51"/>
    </p:embeddedFont>
    <p:embeddedFont>
      <p:font typeface="Roboto Condensed Light" panose="020B0604020202020204" charset="0"/>
      <p:regular r:id="rId52"/>
      <p:italic r:id="rId5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C5C5"/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0" autoAdjust="0"/>
    <p:restoredTop sz="94697"/>
  </p:normalViewPr>
  <p:slideViewPr>
    <p:cSldViewPr snapToGrid="0" snapToObjects="1">
      <p:cViewPr varScale="1">
        <p:scale>
          <a:sx n="108" d="100"/>
          <a:sy n="108" d="100"/>
        </p:scale>
        <p:origin x="1770" y="102"/>
      </p:cViewPr>
      <p:guideLst>
        <p:guide orient="horz" pos="773"/>
        <p:guide pos="1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font" Target="fonts/font3.fntdata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6.fntdata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1.fntdata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2.fntdata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9196" y="3793068"/>
            <a:ext cx="5096935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7" y="333632"/>
            <a:ext cx="5096935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https://www.digikey.com/products/en?keywords=1490-1067-1-ND" TargetMode="Externa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XC2283Ct-ND" TargetMode="External"/><Relationship Id="rId2" Type="http://schemas.openxmlformats.org/officeDocument/2006/relationships/hyperlink" Target="https://www.digikey.com/products/en?keywords=US3200005Zct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68-1131-1-ND" TargetMode="External"/><Relationship Id="rId2" Type="http://schemas.openxmlformats.org/officeDocument/2006/relationships/hyperlink" Target="https://www.digikey.com/products/en?keywords=732-31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828-1057-1-ND" TargetMode="External"/><Relationship Id="rId2" Type="http://schemas.openxmlformats.org/officeDocument/2006/relationships/hyperlink" Target="https://www.digikey.com/products/en?keywords=296-51834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maxim-integrated/MAX30003CTI/MAX30003CTI-ND/6226574" TargetMode="External"/><Relationship Id="rId2" Type="http://schemas.openxmlformats.org/officeDocument/2006/relationships/hyperlink" Target="https://www.digikey.com/product-detail/en/maxim-integrated/MAX30102EFD/MAX30102EFD-ND/6166869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texas-instruments/BQ25100YFPT/296-38373-1-ND/4989057" TargetMode="External"/><Relationship Id="rId2" Type="http://schemas.openxmlformats.org/officeDocument/2006/relationships/hyperlink" Target="https://www.digikey.com/products/en?keywords=296-399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ADP172ACBZ-3.0-R7CT-ND" TargetMode="External"/><Relationship Id="rId2" Type="http://schemas.openxmlformats.org/officeDocument/2006/relationships/hyperlink" Target="https://www.digikey.com/products/en?keywords=1662-1617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32-9675-ND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jpg"/><Relationship Id="rId4" Type="http://schemas.openxmlformats.org/officeDocument/2006/relationships/hyperlink" Target="https://www.digikey.com/product-detail/en/texas-instruments/BQ27621YZFR-G1A/296-37460-1-ND/4759540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6" y="1854075"/>
            <a:ext cx="5620719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/>
              <a:t>Bio-Sensor Wearable Development 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Carl Demolder</a:t>
            </a:r>
          </a:p>
          <a:p>
            <a:r>
              <a:rPr lang="en-US" dirty="0"/>
              <a:t>Date 7/12/2020</a:t>
            </a:r>
          </a:p>
        </p:txBody>
      </p:sp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77D4E2-F1A4-422A-B011-A628A440A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91" y="967666"/>
            <a:ext cx="759457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49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642517"/>
          </a:xfrm>
        </p:spPr>
        <p:txBody>
          <a:bodyPr/>
          <a:lstStyle/>
          <a:p>
            <a:r>
              <a:rPr lang="en-US" dirty="0"/>
              <a:t>PCB design</a:t>
            </a:r>
          </a:p>
          <a:p>
            <a:pPr lvl="1"/>
            <a:r>
              <a:rPr lang="en-US" strike="sngStrike" dirty="0"/>
              <a:t>Major component layout (2 hours)</a:t>
            </a:r>
          </a:p>
          <a:p>
            <a:pPr lvl="1"/>
            <a:r>
              <a:rPr lang="en-US" strike="sngStrike" dirty="0"/>
              <a:t>BLE antenna and impedance matching circuit (3 hours)</a:t>
            </a:r>
          </a:p>
          <a:p>
            <a:pPr lvl="1"/>
            <a:r>
              <a:rPr lang="en-US" strike="sngStrike" dirty="0"/>
              <a:t>Wireless charging (2 hours)</a:t>
            </a:r>
          </a:p>
          <a:p>
            <a:pPr lvl="1"/>
            <a:r>
              <a:rPr lang="en-US" strike="sngStrike" dirty="0"/>
              <a:t>Lithium battery charging (1 hours)</a:t>
            </a:r>
          </a:p>
          <a:p>
            <a:pPr lvl="1"/>
            <a:r>
              <a:rPr lang="en-US" strike="sngStrike" dirty="0"/>
              <a:t>Overall board construction(1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(3 hours)</a:t>
            </a:r>
          </a:p>
          <a:p>
            <a:pPr lvl="1"/>
            <a:r>
              <a:rPr lang="en-US" strike="sngStrike" dirty="0"/>
              <a:t>Test points, connectors, jumpers (1 hours)</a:t>
            </a:r>
          </a:p>
          <a:p>
            <a:pPr lvl="1"/>
            <a:r>
              <a:rPr lang="en-US" strike="sngStrike" dirty="0"/>
              <a:t>Gerber file generation (2 hours)</a:t>
            </a:r>
          </a:p>
          <a:p>
            <a:pPr lvl="1"/>
            <a:r>
              <a:rPr lang="en-US" strike="sngStrike" dirty="0"/>
              <a:t>BOM generation (2 hours)</a:t>
            </a:r>
          </a:p>
          <a:p>
            <a:r>
              <a:rPr lang="en-US" dirty="0"/>
              <a:t>Estimated time: 16 hours</a:t>
            </a:r>
          </a:p>
          <a:p>
            <a:r>
              <a:rPr lang="en-US" dirty="0"/>
              <a:t>Actual time spent: 20 hours</a:t>
            </a:r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PCB design</a:t>
            </a:r>
          </a:p>
        </p:txBody>
      </p:sp>
    </p:spTree>
    <p:extLst>
      <p:ext uri="{BB962C8B-B14F-4D97-AF65-F5344CB8AC3E}">
        <p14:creationId xmlns:p14="http://schemas.microsoft.com/office/powerpoint/2010/main" val="4070320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C51C5C-7979-4DDB-A5D8-7856A6D9C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8" y="1060862"/>
            <a:ext cx="7562842" cy="579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81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FA3BDE-8008-4013-B019-73704E5B4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3" y="1029810"/>
            <a:ext cx="7585275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9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49D3C2-3078-44D5-A539-2E013FC73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70" y="1330728"/>
            <a:ext cx="8762260" cy="41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14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manufacturing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4961480"/>
          </a:xfrm>
        </p:spPr>
        <p:txBody>
          <a:bodyPr/>
          <a:lstStyle/>
          <a:p>
            <a:r>
              <a:rPr lang="en-US" dirty="0"/>
              <a:t>Dimensions: 99.568 x 76.454 mm</a:t>
            </a:r>
          </a:p>
          <a:p>
            <a:r>
              <a:rPr lang="en-US" dirty="0"/>
              <a:t>Layers: 2</a:t>
            </a:r>
          </a:p>
          <a:p>
            <a:r>
              <a:rPr lang="en-US" dirty="0"/>
              <a:t>Minimum trace/space: 6 mil</a:t>
            </a:r>
          </a:p>
          <a:p>
            <a:r>
              <a:rPr lang="en-US" dirty="0"/>
              <a:t>Minimum hole size: 12 mil</a:t>
            </a:r>
          </a:p>
          <a:p>
            <a:r>
              <a:rPr lang="en-US" dirty="0"/>
              <a:t>Thickness: 1.6mm</a:t>
            </a:r>
          </a:p>
          <a:p>
            <a:r>
              <a:rPr lang="en-US" dirty="0"/>
              <a:t>Solder mask: Green</a:t>
            </a:r>
          </a:p>
          <a:p>
            <a:r>
              <a:rPr lang="en-US" dirty="0"/>
              <a:t>Surface finish:  HASL with lead</a:t>
            </a:r>
          </a:p>
          <a:p>
            <a:r>
              <a:rPr lang="en-US" dirty="0"/>
              <a:t>Copper weight: 1 oz</a:t>
            </a:r>
          </a:p>
          <a:p>
            <a:r>
              <a:rPr lang="en-US" dirty="0"/>
              <a:t>Material type: FR4</a:t>
            </a:r>
          </a:p>
        </p:txBody>
      </p:sp>
    </p:spTree>
    <p:extLst>
      <p:ext uri="{BB962C8B-B14F-4D97-AF65-F5344CB8AC3E}">
        <p14:creationId xmlns:p14="http://schemas.microsoft.com/office/powerpoint/2010/main" val="1690633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quote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5441796"/>
          </a:xfrm>
        </p:spPr>
        <p:txBody>
          <a:bodyPr>
            <a:normAutofit/>
          </a:bodyPr>
          <a:lstStyle/>
          <a:p>
            <a:r>
              <a:rPr lang="en-US" dirty="0"/>
              <a:t>PCB Manufacturing:</a:t>
            </a:r>
          </a:p>
          <a:p>
            <a:pPr lvl="1"/>
            <a:r>
              <a:rPr lang="en-US" dirty="0"/>
              <a:t>Price: $20</a:t>
            </a:r>
          </a:p>
          <a:p>
            <a:pPr lvl="1"/>
            <a:r>
              <a:rPr lang="en-US" dirty="0"/>
              <a:t>Manufacturer: </a:t>
            </a:r>
            <a:r>
              <a:rPr lang="en-US" dirty="0" err="1"/>
              <a:t>PCBMinions</a:t>
            </a:r>
            <a:endParaRPr lang="en-US" dirty="0"/>
          </a:p>
          <a:p>
            <a:pPr lvl="1"/>
            <a:r>
              <a:rPr lang="en-US" dirty="0"/>
              <a:t>Lead time: 4 days</a:t>
            </a:r>
          </a:p>
          <a:p>
            <a:r>
              <a:rPr lang="en-US" dirty="0"/>
              <a:t>BOM:</a:t>
            </a:r>
          </a:p>
          <a:p>
            <a:pPr lvl="1"/>
            <a:r>
              <a:rPr lang="en-US" dirty="0"/>
              <a:t>Price: ~$289.63</a:t>
            </a:r>
          </a:p>
          <a:p>
            <a:pPr lvl="1"/>
            <a:r>
              <a:rPr lang="en-US" dirty="0"/>
              <a:t>Board Quantity: 3</a:t>
            </a:r>
          </a:p>
          <a:p>
            <a:pPr lvl="1"/>
            <a:r>
              <a:rPr lang="en-US" dirty="0"/>
              <a:t>Supplier: </a:t>
            </a:r>
            <a:r>
              <a:rPr lang="en-US" dirty="0" err="1"/>
              <a:t>Digikey</a:t>
            </a:r>
            <a:r>
              <a:rPr lang="en-US" dirty="0"/>
              <a:t>/Mouser </a:t>
            </a:r>
          </a:p>
          <a:p>
            <a:pPr lvl="1"/>
            <a:r>
              <a:rPr lang="en-US" dirty="0"/>
              <a:t>Lead time: 1-5 days</a:t>
            </a:r>
          </a:p>
          <a:p>
            <a:r>
              <a:rPr lang="en-US" dirty="0"/>
              <a:t>Stencil:</a:t>
            </a:r>
          </a:p>
          <a:p>
            <a:pPr lvl="1"/>
            <a:r>
              <a:rPr lang="en-US" dirty="0"/>
              <a:t>Price: ~46.25</a:t>
            </a:r>
          </a:p>
          <a:p>
            <a:pPr lvl="1"/>
            <a:r>
              <a:rPr lang="en-US" dirty="0"/>
              <a:t>Supplier: OSH Stencil</a:t>
            </a:r>
          </a:p>
          <a:p>
            <a:pPr lvl="1"/>
            <a:r>
              <a:rPr lang="en-US" dirty="0"/>
              <a:t>Lead time: 5 days</a:t>
            </a:r>
          </a:p>
        </p:txBody>
      </p:sp>
    </p:spTree>
    <p:extLst>
      <p:ext uri="{BB962C8B-B14F-4D97-AF65-F5344CB8AC3E}">
        <p14:creationId xmlns:p14="http://schemas.microsoft.com/office/powerpoint/2010/main" val="2261590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strike="sngStrike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strike="sngStrike" dirty="0"/>
              <a:t>I</a:t>
            </a:r>
            <a:r>
              <a:rPr lang="en-US" strike="sngStrike" baseline="30000" dirty="0"/>
              <a:t>2</a:t>
            </a:r>
            <a:r>
              <a:rPr lang="en-US" strike="sngStrike" dirty="0"/>
              <a:t>C driver (4 hours)</a:t>
            </a:r>
          </a:p>
          <a:p>
            <a:pPr lvl="2"/>
            <a:r>
              <a:rPr lang="en-US" strike="sngStrike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pPr lvl="2"/>
            <a:r>
              <a:rPr lang="en-US" strike="sngStrike" dirty="0"/>
              <a:t>RTT data logging (2 hours)</a:t>
            </a:r>
          </a:p>
          <a:p>
            <a:pPr lvl="2"/>
            <a:r>
              <a:rPr lang="en-US" dirty="0"/>
              <a:t>USB data logging (3 hours)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2883008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PATH FORWARD</a:t>
            </a:r>
          </a:p>
        </p:txBody>
      </p:sp>
    </p:spTree>
    <p:extLst>
      <p:ext uri="{BB962C8B-B14F-4D97-AF65-F5344CB8AC3E}">
        <p14:creationId xmlns:p14="http://schemas.microsoft.com/office/powerpoint/2010/main" val="3083800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Sensor drivers</a:t>
            </a:r>
          </a:p>
          <a:p>
            <a:pPr lvl="1"/>
            <a:r>
              <a:rPr lang="en-US" dirty="0"/>
              <a:t>ECG driver</a:t>
            </a:r>
          </a:p>
          <a:p>
            <a:pPr lvl="1"/>
            <a:r>
              <a:rPr lang="en-US" dirty="0"/>
              <a:t>USB driver</a:t>
            </a:r>
          </a:p>
          <a:p>
            <a:pPr lvl="1"/>
            <a:r>
              <a:rPr lang="en-US" dirty="0"/>
              <a:t>IMU driver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forward (7/12/20 – 7/19/20)</a:t>
            </a:r>
          </a:p>
        </p:txBody>
      </p:sp>
    </p:spTree>
    <p:extLst>
      <p:ext uri="{BB962C8B-B14F-4D97-AF65-F5344CB8AC3E}">
        <p14:creationId xmlns:p14="http://schemas.microsoft.com/office/powerpoint/2010/main" val="1245627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2"/>
            <a:ext cx="8572500" cy="5441797"/>
          </a:xfrm>
        </p:spPr>
        <p:txBody>
          <a:bodyPr>
            <a:normAutofit/>
          </a:bodyPr>
          <a:lstStyle/>
          <a:p>
            <a:r>
              <a:rPr lang="en-US" dirty="0"/>
              <a:t>Schedule</a:t>
            </a:r>
          </a:p>
          <a:p>
            <a:pPr lvl="1"/>
            <a:r>
              <a:rPr lang="en-US" dirty="0"/>
              <a:t>Gantt Chart update</a:t>
            </a:r>
          </a:p>
          <a:p>
            <a:r>
              <a:rPr lang="en-US" dirty="0"/>
              <a:t>Progress update</a:t>
            </a:r>
          </a:p>
          <a:p>
            <a:pPr lvl="1"/>
            <a:r>
              <a:rPr lang="en-US" dirty="0"/>
              <a:t>Current progress</a:t>
            </a:r>
          </a:p>
          <a:p>
            <a:pPr lvl="1"/>
            <a:r>
              <a:rPr lang="en-US" dirty="0"/>
              <a:t>Path forward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215918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78925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1908010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636308" cy="5362870"/>
          </a:xfrm>
        </p:spPr>
        <p:txBody>
          <a:bodyPr>
            <a:normAutofit/>
          </a:bodyPr>
          <a:lstStyle/>
          <a:p>
            <a:r>
              <a:rPr lang="en-US" dirty="0"/>
              <a:t>Purpose:</a:t>
            </a:r>
          </a:p>
          <a:p>
            <a:pPr lvl="1"/>
            <a:r>
              <a:rPr lang="en-US" dirty="0"/>
              <a:t>Design a development board to test the functionality of different ‘plug-in-play’ sensors, wireless charging, and BLE communication. In the future, these sensors will be used in different combinations to build wearable devices.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83198DD-F434-4633-B34E-DC789920A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91" y="3336315"/>
            <a:ext cx="1751019" cy="3113312"/>
          </a:xfrm>
          <a:prstGeom prst="rect">
            <a:avLst/>
          </a:prstGeom>
        </p:spPr>
      </p:pic>
      <p:pic>
        <p:nvPicPr>
          <p:cNvPr id="7" name="Picture 6" descr="A picture containing guitar&#10;&#10;Description automatically generated">
            <a:extLst>
              <a:ext uri="{FF2B5EF4-FFF2-40B4-BE49-F238E27FC236}">
                <a16:creationId xmlns:a16="http://schemas.microsoft.com/office/drawing/2014/main" id="{AA8E7CBC-5D8C-428A-B94C-08A8C21809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86" t="15135" r="27896" b="15825"/>
          <a:stretch/>
        </p:blipFill>
        <p:spPr>
          <a:xfrm rot="5400000">
            <a:off x="5221801" y="3641219"/>
            <a:ext cx="2766371" cy="2503503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54E7059-9751-496A-A4F9-EBD0212A7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363" y="3947467"/>
            <a:ext cx="1751019" cy="169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8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2"/>
            <a:ext cx="8573965" cy="5717977"/>
          </a:xfrm>
        </p:spPr>
        <p:txBody>
          <a:bodyPr/>
          <a:lstStyle/>
          <a:p>
            <a:r>
              <a:rPr lang="en-US" dirty="0"/>
              <a:t>Project status updates will be emailed to YSK and Dr. Yeo on a weekly basis by Monday morning (ET)</a:t>
            </a:r>
          </a:p>
          <a:p>
            <a:r>
              <a:rPr lang="en-US" dirty="0"/>
              <a:t>A rolling PowerPoint presentation will be used to document results and act as a final report</a:t>
            </a:r>
          </a:p>
          <a:p>
            <a:pPr lvl="1"/>
            <a:r>
              <a:rPr lang="en-US" dirty="0"/>
              <a:t>Each progress update will be timestamped, and the revision number will be incremented</a:t>
            </a:r>
          </a:p>
          <a:p>
            <a:r>
              <a:rPr lang="en-US" dirty="0"/>
              <a:t>Primary form of communication: email</a:t>
            </a:r>
          </a:p>
          <a:p>
            <a:pPr lvl="1"/>
            <a:r>
              <a:rPr lang="en-US" dirty="0"/>
              <a:t>Zoom/phone calls can not be conducted from 12 PM – 8 PM ET, Monday – Friday (due to my work schedule)</a:t>
            </a:r>
          </a:p>
          <a:p>
            <a:r>
              <a:rPr lang="en-US" dirty="0"/>
              <a:t>Project documents and resource will be available through my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r>
              <a:rPr lang="en-US" dirty="0"/>
              <a:t>Time commitment: average 10 hours/week</a:t>
            </a:r>
          </a:p>
        </p:txBody>
      </p:sp>
    </p:spTree>
    <p:extLst>
      <p:ext uri="{BB962C8B-B14F-4D97-AF65-F5344CB8AC3E}">
        <p14:creationId xmlns:p14="http://schemas.microsoft.com/office/powerpoint/2010/main" val="665905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E0E907-D62E-4785-8E16-7D9AC7F50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/>
          <a:lstStyle/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Design a development board PCB to demonstrate capabilities to connect to different bio-sensors</a:t>
            </a:r>
          </a:p>
          <a:p>
            <a:pPr lvl="1"/>
            <a:r>
              <a:rPr lang="en-US" dirty="0"/>
              <a:t>Development board must include the following functionality:</a:t>
            </a:r>
          </a:p>
          <a:p>
            <a:pPr lvl="2"/>
            <a:r>
              <a:rPr lang="en-US" dirty="0"/>
              <a:t>Wireless and USB charging</a:t>
            </a:r>
          </a:p>
          <a:p>
            <a:pPr lvl="2"/>
            <a:r>
              <a:rPr lang="en-US" dirty="0"/>
              <a:t>Battery management</a:t>
            </a:r>
          </a:p>
          <a:p>
            <a:pPr lvl="2"/>
            <a:r>
              <a:rPr lang="en-US" dirty="0"/>
              <a:t>USB data communication and logging</a:t>
            </a:r>
          </a:p>
          <a:p>
            <a:pPr lvl="2"/>
            <a:r>
              <a:rPr lang="en-US" dirty="0"/>
              <a:t>Use the nRF52832 MCU/SoC</a:t>
            </a:r>
          </a:p>
          <a:p>
            <a:pPr lvl="2"/>
            <a:r>
              <a:rPr lang="en-US" dirty="0"/>
              <a:t>BLE connectivity and BLE GATT database</a:t>
            </a:r>
          </a:p>
          <a:p>
            <a:pPr lvl="2"/>
            <a:r>
              <a:rPr lang="en-US" dirty="0"/>
              <a:t>Temperature sensing</a:t>
            </a:r>
          </a:p>
          <a:p>
            <a:pPr lvl="2"/>
            <a:r>
              <a:rPr lang="en-US" dirty="0"/>
              <a:t>Motion sensing</a:t>
            </a:r>
          </a:p>
          <a:p>
            <a:pPr lvl="2"/>
            <a:r>
              <a:rPr lang="en-US" dirty="0"/>
              <a:t>ECG</a:t>
            </a:r>
          </a:p>
          <a:p>
            <a:pPr lvl="2"/>
            <a:r>
              <a:rPr lang="en-US" dirty="0"/>
              <a:t>Capability to add more sensors in the future</a:t>
            </a:r>
          </a:p>
          <a:p>
            <a:pPr lvl="1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E2F6F9-A342-4A03-A8C9-3836C73F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requirements</a:t>
            </a:r>
          </a:p>
        </p:txBody>
      </p:sp>
    </p:spTree>
    <p:extLst>
      <p:ext uri="{BB962C8B-B14F-4D97-AF65-F5344CB8AC3E}">
        <p14:creationId xmlns:p14="http://schemas.microsoft.com/office/powerpoint/2010/main" val="846787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FBD8E1-621F-4DE1-BB42-AD7C4781D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048975"/>
          </a:xfrm>
        </p:spPr>
        <p:txBody>
          <a:bodyPr/>
          <a:lstStyle/>
          <a:p>
            <a:r>
              <a:rPr lang="en-US" dirty="0"/>
              <a:t>Electronics development</a:t>
            </a:r>
          </a:p>
          <a:p>
            <a:pPr lvl="1"/>
            <a:r>
              <a:rPr lang="en-US" dirty="0"/>
              <a:t>Date range: 6/1–7/31</a:t>
            </a:r>
          </a:p>
          <a:p>
            <a:pPr lvl="1"/>
            <a:r>
              <a:rPr lang="en-US" dirty="0"/>
              <a:t>Estimated hours to produce hardware: 49 hours</a:t>
            </a:r>
          </a:p>
          <a:p>
            <a:pPr lvl="1"/>
            <a:r>
              <a:rPr lang="en-US" dirty="0"/>
              <a:t>Estimated hours to test/debug/qualify hardware: TBD </a:t>
            </a:r>
          </a:p>
          <a:p>
            <a:r>
              <a:rPr lang="en-US" dirty="0"/>
              <a:t>Firmware development</a:t>
            </a:r>
          </a:p>
          <a:p>
            <a:pPr lvl="1"/>
            <a:r>
              <a:rPr lang="en-US" dirty="0"/>
              <a:t>Date range: 6/28-7/31</a:t>
            </a:r>
          </a:p>
          <a:p>
            <a:pPr lvl="1"/>
            <a:r>
              <a:rPr lang="en-US" dirty="0"/>
              <a:t>Estimated hours to produce firmware: 33 hours</a:t>
            </a:r>
          </a:p>
          <a:p>
            <a:pPr lvl="1"/>
            <a:r>
              <a:rPr lang="en-US" dirty="0"/>
              <a:t>Estimated hours to test/debug/qualify firmware: TBD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BCBE15-E0BD-4501-8233-0D717351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overview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A69E054A-954B-4697-A2EE-30B2669DAC36}"/>
              </a:ext>
            </a:extLst>
          </p:cNvPr>
          <p:cNvSpPr/>
          <p:nvPr/>
        </p:nvSpPr>
        <p:spPr>
          <a:xfrm flipH="1">
            <a:off x="4269002" y="5033638"/>
            <a:ext cx="2618913" cy="1003177"/>
          </a:xfrm>
          <a:prstGeom prst="wedgeEllipse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Any questions about the scope?</a:t>
            </a:r>
          </a:p>
          <a:p>
            <a:pPr algn="ctr"/>
            <a:r>
              <a:rPr lang="en-US" sz="1600" dirty="0"/>
              <a:t>Let me know!</a:t>
            </a: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A6A943-8289-44CC-9037-FDCFDE560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396" y="6036815"/>
            <a:ext cx="640519" cy="62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43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543885"/>
            <a:ext cx="8572500" cy="17702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</a:t>
            </a:r>
          </a:p>
        </p:txBody>
      </p:sp>
    </p:spTree>
    <p:extLst>
      <p:ext uri="{BB962C8B-B14F-4D97-AF65-F5344CB8AC3E}">
        <p14:creationId xmlns:p14="http://schemas.microsoft.com/office/powerpoint/2010/main" val="3831608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driver (4 hours)</a:t>
            </a:r>
          </a:p>
          <a:p>
            <a:pPr lvl="2"/>
            <a:r>
              <a:rPr lang="en-US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BLE GATT database and data transfer (25 hours)*</a:t>
            </a:r>
          </a:p>
          <a:p>
            <a:pPr lvl="1"/>
            <a:r>
              <a:rPr lang="en-US" dirty="0"/>
              <a:t>Sensors: fuel gauge, H.R./Sp0</a:t>
            </a:r>
            <a:r>
              <a:rPr lang="en-US" baseline="-25000" dirty="0"/>
              <a:t>2</a:t>
            </a:r>
            <a:r>
              <a:rPr lang="en-US" dirty="0"/>
              <a:t> (8 hours)*</a:t>
            </a:r>
          </a:p>
          <a:p>
            <a:pPr lvl="1"/>
            <a:r>
              <a:rPr lang="en-US" dirty="0"/>
              <a:t>Data storage: EEPROM, Flash (8 hours)*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974902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 testing</a:t>
            </a:r>
          </a:p>
          <a:p>
            <a:pPr lvl="1"/>
            <a:r>
              <a:rPr lang="en-US" dirty="0"/>
              <a:t>Firmware sensor functionality testing (8 hours)</a:t>
            </a:r>
          </a:p>
          <a:p>
            <a:r>
              <a:rPr lang="en-US" dirty="0"/>
              <a:t>Hardware testing</a:t>
            </a:r>
          </a:p>
          <a:p>
            <a:pPr lvl="1"/>
            <a:r>
              <a:rPr lang="en-US" dirty="0"/>
              <a:t>Overall hardware testing (5 hours)</a:t>
            </a:r>
          </a:p>
          <a:p>
            <a:pPr lvl="1"/>
            <a:r>
              <a:rPr lang="en-US" dirty="0"/>
              <a:t>Hardware sensor functionality testing (8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Power consumption*</a:t>
            </a:r>
          </a:p>
          <a:p>
            <a:pPr lvl="1"/>
            <a:r>
              <a:rPr lang="en-US" dirty="0"/>
              <a:t>BLE range and connection testing*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283303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F2003E4-5AD6-44F5-9A38-60FCDAEB946A}"/>
              </a:ext>
            </a:extLst>
          </p:cNvPr>
          <p:cNvSpPr/>
          <p:nvPr/>
        </p:nvSpPr>
        <p:spPr>
          <a:xfrm>
            <a:off x="6632735" y="358333"/>
            <a:ext cx="1988599" cy="5762661"/>
          </a:xfrm>
          <a:prstGeom prst="round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8240D7-5FC6-4FE2-BACD-143D5C3FFAC3}"/>
              </a:ext>
            </a:extLst>
          </p:cNvPr>
          <p:cNvSpPr/>
          <p:nvPr/>
        </p:nvSpPr>
        <p:spPr>
          <a:xfrm>
            <a:off x="372861" y="123451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PYTHON DATA LOGGER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6B4D92-B16F-4257-A7FD-5BA3F597A0CC}"/>
              </a:ext>
            </a:extLst>
          </p:cNvPr>
          <p:cNvSpPr/>
          <p:nvPr/>
        </p:nvSpPr>
        <p:spPr>
          <a:xfrm>
            <a:off x="3295423" y="1951480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TX/RX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EE1D31-9292-49CC-804F-680B6734A9D0}"/>
              </a:ext>
            </a:extLst>
          </p:cNvPr>
          <p:cNvSpPr/>
          <p:nvPr/>
        </p:nvSpPr>
        <p:spPr>
          <a:xfrm>
            <a:off x="6940956" y="1229816"/>
            <a:ext cx="1357168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IMU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BD1B2B-E36D-4D4A-A310-9F79DAA55C7E}"/>
              </a:ext>
            </a:extLst>
          </p:cNvPr>
          <p:cNvSpPr/>
          <p:nvPr/>
        </p:nvSpPr>
        <p:spPr>
          <a:xfrm>
            <a:off x="6794339" y="2142612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TEMPERATURE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BE25F4F-E130-4979-8714-33D307FD3CC7}"/>
              </a:ext>
            </a:extLst>
          </p:cNvPr>
          <p:cNvSpPr/>
          <p:nvPr/>
        </p:nvSpPr>
        <p:spPr>
          <a:xfrm>
            <a:off x="3295418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MCU/SoC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F19F8B5-6FE3-4095-8B62-BD5314765141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SERIAL TO USB CONVERTER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017B06-6B94-42D3-B362-2D927DA965CC}"/>
              </a:ext>
            </a:extLst>
          </p:cNvPr>
          <p:cNvCxnSpPr>
            <a:cxnSpLocks/>
            <a:stCxn id="11" idx="0"/>
            <a:endCxn id="6" idx="2"/>
          </p:cNvCxnSpPr>
          <p:nvPr/>
        </p:nvCxnSpPr>
        <p:spPr>
          <a:xfrm flipV="1">
            <a:off x="1367161" y="1971359"/>
            <a:ext cx="0" cy="102026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16DE75-28B9-41CE-A58A-BE63E3E077C5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V="1">
            <a:off x="4289718" y="2688326"/>
            <a:ext cx="5" cy="30330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95EB1C-1C59-418E-9372-74B945445E59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5284017" y="3360051"/>
            <a:ext cx="134872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875942-0968-4B65-8FBF-F5FE056D6013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361462" y="3360051"/>
            <a:ext cx="933956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69A6CBF-892F-4040-9A20-944AC6D9DB73}"/>
              </a:ext>
            </a:extLst>
          </p:cNvPr>
          <p:cNvSpPr/>
          <p:nvPr/>
        </p:nvSpPr>
        <p:spPr>
          <a:xfrm>
            <a:off x="6785372" y="3067640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ECG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BF44E4-0A81-4349-9347-004E5DD42BDE}"/>
              </a:ext>
            </a:extLst>
          </p:cNvPr>
          <p:cNvSpPr/>
          <p:nvPr/>
        </p:nvSpPr>
        <p:spPr>
          <a:xfrm>
            <a:off x="6785371" y="4342394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HR/Sp0</a:t>
            </a:r>
            <a:r>
              <a:rPr lang="en-US" sz="1400" baseline="-25000" dirty="0">
                <a:solidFill>
                  <a:schemeClr val="tx1"/>
                </a:solidFill>
              </a:rPr>
              <a:t>2</a:t>
            </a:r>
            <a:r>
              <a:rPr lang="en-US" sz="1400" dirty="0">
                <a:solidFill>
                  <a:schemeClr val="tx1"/>
                </a:solidFill>
              </a:rPr>
              <a:t>**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9992D9-E113-4418-8965-0409803B543A}"/>
              </a:ext>
            </a:extLst>
          </p:cNvPr>
          <p:cNvSpPr txBox="1"/>
          <p:nvPr/>
        </p:nvSpPr>
        <p:spPr>
          <a:xfrm>
            <a:off x="6632737" y="443950"/>
            <a:ext cx="198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PHERIPHERAL SENSORS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2492950-E31C-4EC9-ADEA-76A95B69A33B}"/>
              </a:ext>
            </a:extLst>
          </p:cNvPr>
          <p:cNvSpPr/>
          <p:nvPr/>
        </p:nvSpPr>
        <p:spPr>
          <a:xfrm>
            <a:off x="6794339" y="5277283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BATTERY GAUGE**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596C2F-2C38-46FD-92A4-B633EF7E8C8D}"/>
              </a:ext>
            </a:extLst>
          </p:cNvPr>
          <p:cNvSpPr txBox="1"/>
          <p:nvPr/>
        </p:nvSpPr>
        <p:spPr>
          <a:xfrm>
            <a:off x="5566301" y="3049738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17F81C8-90FB-44D5-B104-675CBA06ED92}"/>
              </a:ext>
            </a:extLst>
          </p:cNvPr>
          <p:cNvSpPr/>
          <p:nvPr/>
        </p:nvSpPr>
        <p:spPr>
          <a:xfrm>
            <a:off x="372861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CHARGING COIL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062295D-F9B6-4AEB-AF50-24F6B58C3F20}"/>
              </a:ext>
            </a:extLst>
          </p:cNvPr>
          <p:cNvSpPr/>
          <p:nvPr/>
        </p:nvSpPr>
        <p:spPr>
          <a:xfrm>
            <a:off x="3295414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 CHARGING CIRCUITRY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88C9F0E-9A3E-45C7-998C-FDB192A78AAB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2361460" y="5991910"/>
            <a:ext cx="933954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FE104C9-E1D6-40A2-805B-B01A53A22A38}"/>
              </a:ext>
            </a:extLst>
          </p:cNvPr>
          <p:cNvCxnSpPr>
            <a:cxnSpLocks/>
            <a:stCxn id="41" idx="0"/>
            <a:endCxn id="48" idx="2"/>
          </p:cNvCxnSpPr>
          <p:nvPr/>
        </p:nvCxnSpPr>
        <p:spPr>
          <a:xfrm flipV="1">
            <a:off x="4289714" y="5081514"/>
            <a:ext cx="4" cy="54197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22CAE86-6E1A-43BC-B31A-F80EDE431851}"/>
              </a:ext>
            </a:extLst>
          </p:cNvPr>
          <p:cNvSpPr/>
          <p:nvPr/>
        </p:nvSpPr>
        <p:spPr>
          <a:xfrm>
            <a:off x="3295418" y="434466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BMS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FFCB2A0-C922-4555-A854-3DFE5DEF23D5}"/>
              </a:ext>
            </a:extLst>
          </p:cNvPr>
          <p:cNvCxnSpPr>
            <a:cxnSpLocks/>
            <a:stCxn id="48" idx="0"/>
            <a:endCxn id="10" idx="2"/>
          </p:cNvCxnSpPr>
          <p:nvPr/>
        </p:nvCxnSpPr>
        <p:spPr>
          <a:xfrm flipV="1">
            <a:off x="4289718" y="3728474"/>
            <a:ext cx="0" cy="61619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56CD559-E2F7-4CB4-A95B-6DFB10EFD6C0}"/>
              </a:ext>
            </a:extLst>
          </p:cNvPr>
          <p:cNvSpPr/>
          <p:nvPr/>
        </p:nvSpPr>
        <p:spPr>
          <a:xfrm>
            <a:off x="372860" y="4349634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LIPO BATTERY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578C4D-61BC-4D7B-81E5-FA6D36A52194}"/>
              </a:ext>
            </a:extLst>
          </p:cNvPr>
          <p:cNvCxnSpPr>
            <a:cxnSpLocks/>
            <a:stCxn id="53" idx="3"/>
            <a:endCxn id="48" idx="1"/>
          </p:cNvCxnSpPr>
          <p:nvPr/>
        </p:nvCxnSpPr>
        <p:spPr>
          <a:xfrm flipV="1">
            <a:off x="2361459" y="4713091"/>
            <a:ext cx="933959" cy="496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4512832-4811-474B-B92F-42D78E38EC9B}"/>
              </a:ext>
            </a:extLst>
          </p:cNvPr>
          <p:cNvSpPr txBox="1"/>
          <p:nvPr/>
        </p:nvSpPr>
        <p:spPr>
          <a:xfrm>
            <a:off x="2441960" y="3021497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8E9FA90-4109-4EDD-845C-ED2F8F30982F}"/>
              </a:ext>
            </a:extLst>
          </p:cNvPr>
          <p:cNvSpPr txBox="1"/>
          <p:nvPr/>
        </p:nvSpPr>
        <p:spPr>
          <a:xfrm>
            <a:off x="1417490" y="2339089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USB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923C901-5053-4E9A-A971-4A12D2FD6269}"/>
              </a:ext>
            </a:extLst>
          </p:cNvPr>
          <p:cNvSpPr txBox="1"/>
          <p:nvPr/>
        </p:nvSpPr>
        <p:spPr>
          <a:xfrm>
            <a:off x="4289713" y="386729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1CC1D5-A0F1-44BC-8F7C-740CBE66FC53}"/>
              </a:ext>
            </a:extLst>
          </p:cNvPr>
          <p:cNvSpPr txBox="1"/>
          <p:nvPr/>
        </p:nvSpPr>
        <p:spPr>
          <a:xfrm>
            <a:off x="2361462" y="4363639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396FE8-88A8-46EC-A8A8-5C0FA4EE2026}"/>
              </a:ext>
            </a:extLst>
          </p:cNvPr>
          <p:cNvSpPr txBox="1"/>
          <p:nvPr/>
        </p:nvSpPr>
        <p:spPr>
          <a:xfrm>
            <a:off x="2361455" y="566724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623310C-C8BC-451E-91C6-805C0D35460B}"/>
              </a:ext>
            </a:extLst>
          </p:cNvPr>
          <p:cNvSpPr txBox="1"/>
          <p:nvPr/>
        </p:nvSpPr>
        <p:spPr>
          <a:xfrm>
            <a:off x="4289718" y="522033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E89539D-6CF5-49CC-B55E-F4A6CCC09E2B}"/>
              </a:ext>
            </a:extLst>
          </p:cNvPr>
          <p:cNvSpPr txBox="1"/>
          <p:nvPr/>
        </p:nvSpPr>
        <p:spPr>
          <a:xfrm>
            <a:off x="4408171" y="2683531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F81D51-B686-427F-8C2D-5F664E59FA59}"/>
              </a:ext>
            </a:extLst>
          </p:cNvPr>
          <p:cNvSpPr txBox="1"/>
          <p:nvPr/>
        </p:nvSpPr>
        <p:spPr>
          <a:xfrm>
            <a:off x="285749" y="6486964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**Not in scope for current phase of development.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52B136-2008-4978-B50E-6E59E6E07DFF}"/>
              </a:ext>
            </a:extLst>
          </p:cNvPr>
          <p:cNvCxnSpPr>
            <a:cxnSpLocks/>
            <a:stCxn id="7" idx="0"/>
            <a:endCxn id="43" idx="2"/>
          </p:cNvCxnSpPr>
          <p:nvPr/>
        </p:nvCxnSpPr>
        <p:spPr>
          <a:xfrm flipV="1">
            <a:off x="4289723" y="1650609"/>
            <a:ext cx="0" cy="30087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8E6C15A-B620-4490-8A2F-2A0C7BE88DE2}"/>
              </a:ext>
            </a:extLst>
          </p:cNvPr>
          <p:cNvSpPr/>
          <p:nvPr/>
        </p:nvSpPr>
        <p:spPr>
          <a:xfrm>
            <a:off x="3295423" y="91376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ANDROID PHONE**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AD4A07-9D69-4642-96A4-EEA44375048F}"/>
              </a:ext>
            </a:extLst>
          </p:cNvPr>
          <p:cNvSpPr txBox="1"/>
          <p:nvPr/>
        </p:nvSpPr>
        <p:spPr>
          <a:xfrm>
            <a:off x="4357127" y="1648178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BLE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ECDE486-68C4-49D1-927D-1BDFBBEC0B45}"/>
              </a:ext>
            </a:extLst>
          </p:cNvPr>
          <p:cNvSpPr/>
          <p:nvPr/>
        </p:nvSpPr>
        <p:spPr>
          <a:xfrm>
            <a:off x="6632764" y="4288127"/>
            <a:ext cx="1988570" cy="1821423"/>
          </a:xfrm>
          <a:prstGeom prst="roundRect">
            <a:avLst/>
          </a:prstGeom>
          <a:solidFill>
            <a:schemeClr val="tx2">
              <a:lumMod val="20000"/>
              <a:lumOff val="80000"/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742155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3934207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92826" y="2699245"/>
            <a:ext cx="12329651" cy="145951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PROPOSAL:</a:t>
            </a:r>
            <a:br>
              <a:rPr lang="en-US" dirty="0"/>
            </a:br>
            <a:r>
              <a:rPr lang="en-US" dirty="0"/>
              <a:t>POWER CONSUMPTION TESTING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3F09720-CF4F-48CB-ACD8-D9CB1E69D99D}"/>
              </a:ext>
            </a:extLst>
          </p:cNvPr>
          <p:cNvSpPr/>
          <p:nvPr/>
        </p:nvSpPr>
        <p:spPr>
          <a:xfrm>
            <a:off x="141860" y="253496"/>
            <a:ext cx="8716390" cy="6346479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180779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Objective: Measure the power consumption of various sensors during operation, idle, and sleep mode</a:t>
            </a:r>
          </a:p>
          <a:p>
            <a:r>
              <a:rPr lang="en-US" dirty="0"/>
              <a:t>Log battery current and voltage at a defined sampling rate</a:t>
            </a:r>
          </a:p>
          <a:p>
            <a:r>
              <a:rPr lang="en-US" dirty="0"/>
              <a:t>Produce a power consumption model to determine battery life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8C7869-28E0-4C5D-828F-3C2595931A44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184075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Nordic power profiler</a:t>
            </a:r>
          </a:p>
          <a:p>
            <a:pPr lvl="1"/>
            <a:r>
              <a:rPr lang="en-US" dirty="0"/>
              <a:t>Nano-amp resolution, fast sampling rate</a:t>
            </a:r>
          </a:p>
          <a:p>
            <a:pPr lvl="1"/>
            <a:r>
              <a:rPr lang="en-US" dirty="0"/>
              <a:t>See spikes of BLE transmission</a:t>
            </a:r>
          </a:p>
        </p:txBody>
      </p:sp>
      <p:pic>
        <p:nvPicPr>
          <p:cNvPr id="1026" name="Picture 2" descr="Power Profiler Kit - nordicsemi.com">
            <a:extLst>
              <a:ext uri="{FF2B5EF4-FFF2-40B4-BE49-F238E27FC236}">
                <a16:creationId xmlns:a16="http://schemas.microsoft.com/office/drawing/2014/main" id="{4974AB83-342C-4DBC-B206-084D87C16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86" y="4066249"/>
            <a:ext cx="2718343" cy="211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0CB5872-BA57-4CB9-81EB-E6724E5C5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40" y="3313591"/>
            <a:ext cx="5452749" cy="323348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1C723F-EB2A-4CE9-AFFA-6335AC98802B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0103117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hardware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SCHEMATIC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GENERATION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COMPONENT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LAYOUT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ROUTING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&amp; MFG. FILE GENERATION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FULL TURNKEY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PCB MFG.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HARDWARE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TESTING*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35196F-11C4-4F7F-B42A-C2D015DA485A}"/>
              </a:ext>
            </a:extLst>
          </p:cNvPr>
          <p:cNvSpPr/>
          <p:nvPr/>
        </p:nvSpPr>
        <p:spPr>
          <a:xfrm>
            <a:off x="3465991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 CONSUMPTION 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 FUNCTIONALITY TESTING*</a:t>
            </a:r>
            <a:r>
              <a:rPr lang="en-US" sz="1600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6/7–6/14; ~20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361964" y="1953808"/>
            <a:ext cx="234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6/14–6/17; ~3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7/12–7/19; 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63298" y="5584946"/>
            <a:ext cx="260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8 Hours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262360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6/28–7/12; ~4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6/17–6/28; ~12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08219F6-D02E-4074-8659-5B7E1FAD8863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340004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DCFE882-BF6F-4395-9F8A-48C3E99A7030}"/>
              </a:ext>
            </a:extLst>
          </p:cNvPr>
          <p:cNvSpPr txBox="1"/>
          <p:nvPr/>
        </p:nvSpPr>
        <p:spPr>
          <a:xfrm>
            <a:off x="3211500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85749" y="6211669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Hardware functionality test of the sensors will be performed. Performance and accuracy will not be qualified. </a:t>
            </a:r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3BAAAB7-EDCA-4566-8DFD-3FF37986D3CA}"/>
              </a:ext>
            </a:extLst>
          </p:cNvPr>
          <p:cNvSpPr/>
          <p:nvPr/>
        </p:nvSpPr>
        <p:spPr>
          <a:xfrm>
            <a:off x="6580577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RANGE &amp; CONNECTION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B8BD78-5D18-41E5-B84B-20C287BDA774}"/>
              </a:ext>
            </a:extLst>
          </p:cNvPr>
          <p:cNvCxnSpPr>
            <a:cxnSpLocks/>
          </p:cNvCxnSpPr>
          <p:nvPr/>
        </p:nvCxnSpPr>
        <p:spPr>
          <a:xfrm>
            <a:off x="5454590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D7ABF0F-D54D-4302-BC4C-A2A822797F18}"/>
              </a:ext>
            </a:extLst>
          </p:cNvPr>
          <p:cNvSpPr txBox="1"/>
          <p:nvPr/>
        </p:nvSpPr>
        <p:spPr>
          <a:xfrm>
            <a:off x="6378245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8/23–9/06; TBD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70BB548-93D9-4C4D-A4CD-77883DB7FA37}"/>
              </a:ext>
            </a:extLst>
          </p:cNvPr>
          <p:cNvSpPr/>
          <p:nvPr/>
        </p:nvSpPr>
        <p:spPr>
          <a:xfrm>
            <a:off x="2974019" y="4367814"/>
            <a:ext cx="5901802" cy="1775532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8182842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firmware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PROJECT STACK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ORGANIZATION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DRIVERS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SERIAL &amp; RTT DATA LOGGING W/ PYTHON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dirty="0">
                <a:solidFill>
                  <a:prstClr val="black"/>
                </a:solidFill>
              </a:rPr>
              <a:t>SENSOR FUNCTIONALITY TESTING*</a:t>
            </a:r>
            <a:r>
              <a:rPr lang="en-US" sz="1600" baseline="300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GATT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DATABASE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CONSUMPTION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1,2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6/28–7/2; ~5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236016" y="1964930"/>
            <a:ext cx="2782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7/2–7/12; ~15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8/16–8/23; ~25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-100780" y="5584946"/>
            <a:ext cx="289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156430" y="3727565"/>
            <a:ext cx="260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~8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7/5–7/12; ~5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61151" y="6078518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Firmware functionality test of the sensors will be performed. Performance and accuracy will not be qualified.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9000380-23A1-44B6-8552-B2CB4877B2DE}"/>
              </a:ext>
            </a:extLst>
          </p:cNvPr>
          <p:cNvSpPr/>
          <p:nvPr/>
        </p:nvSpPr>
        <p:spPr>
          <a:xfrm>
            <a:off x="141860" y="2467991"/>
            <a:ext cx="2402149" cy="3551063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1110103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MCU/BLE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MCU/BLE: nRF52832 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2.4 GHz BLE</a:t>
            </a:r>
          </a:p>
          <a:p>
            <a:pPr lvl="1"/>
            <a:r>
              <a:rPr lang="en-US" dirty="0"/>
              <a:t>Power = 4 dBm</a:t>
            </a:r>
          </a:p>
          <a:p>
            <a:pPr lvl="1"/>
            <a:r>
              <a:rPr lang="en-US" dirty="0"/>
              <a:t>Sensitivity = -96 dBm</a:t>
            </a:r>
          </a:p>
          <a:p>
            <a:pPr lvl="1"/>
            <a:r>
              <a:rPr lang="en-US" dirty="0"/>
              <a:t>RAM = 64 kB, flash = 512 kB</a:t>
            </a:r>
          </a:p>
          <a:p>
            <a:pPr lvl="1"/>
            <a:r>
              <a:rPr lang="en-US" dirty="0"/>
              <a:t>Serial interfaces: I</a:t>
            </a:r>
            <a:r>
              <a:rPr lang="en-US" baseline="30000" dirty="0"/>
              <a:t>2</a:t>
            </a:r>
            <a:r>
              <a:rPr lang="en-US" dirty="0"/>
              <a:t>C, UART, SPI</a:t>
            </a:r>
          </a:p>
          <a:p>
            <a:pPr lvl="1"/>
            <a:r>
              <a:rPr lang="en-US" dirty="0"/>
              <a:t>Supply voltage: 1.7V ~ 3.6V</a:t>
            </a:r>
          </a:p>
          <a:p>
            <a:pPr lvl="1"/>
            <a:r>
              <a:rPr lang="en-US" dirty="0"/>
              <a:t>$5.46 [X1], 1490-1067-1-ND,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6771137" y="4599384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nRF52832</a:t>
            </a:r>
          </a:p>
        </p:txBody>
      </p:sp>
      <p:pic>
        <p:nvPicPr>
          <p:cNvPr id="5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29B183A0-3A59-4DC7-8645-5C5AE9CC1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6" t="9931" r="3387" b="9931"/>
          <a:stretch/>
        </p:blipFill>
        <p:spPr>
          <a:xfrm>
            <a:off x="6428805" y="1926002"/>
            <a:ext cx="2429445" cy="22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751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clocks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HF clock: US3200005Z</a:t>
            </a:r>
          </a:p>
          <a:p>
            <a:pPr lvl="1"/>
            <a:r>
              <a:rPr lang="en-US" dirty="0"/>
              <a:t>4 pin, 1.60 mm x 1.20 mm, 4-SMD</a:t>
            </a:r>
          </a:p>
          <a:p>
            <a:pPr lvl="1"/>
            <a:r>
              <a:rPr lang="en-US" dirty="0"/>
              <a:t>32.00 MHz, 8 pF, ±10 ppm </a:t>
            </a:r>
          </a:p>
          <a:p>
            <a:pPr lvl="1"/>
            <a:r>
              <a:rPr lang="en-US" dirty="0"/>
              <a:t>$1.45 [X1], US3200005ZCT-ND,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LF clock: ECX-1210</a:t>
            </a:r>
          </a:p>
          <a:p>
            <a:pPr lvl="1"/>
            <a:r>
              <a:rPr lang="en-US" dirty="0"/>
              <a:t>1210 package, 1.20 mm x 1.00 mm, 2-SMD</a:t>
            </a:r>
          </a:p>
          <a:p>
            <a:pPr lvl="1"/>
            <a:r>
              <a:rPr lang="en-US" dirty="0"/>
              <a:t>32.7680 kHz, 9 pF, ±20 ppm </a:t>
            </a:r>
          </a:p>
          <a:p>
            <a:pPr lvl="1"/>
            <a:r>
              <a:rPr lang="en-US" dirty="0"/>
              <a:t>$1.52 [X1], XC2283CT-ND,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ECX-1210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US3200005Z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C90602-54E6-4A56-B886-3D0B453B0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004" y="3429000"/>
            <a:ext cx="1807238" cy="1807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438F3B-BC3C-4CEF-898B-DCA23BAB3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004" y="642560"/>
            <a:ext cx="2059620" cy="205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427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USB/Serial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USB connector: 62910416121</a:t>
            </a:r>
          </a:p>
          <a:p>
            <a:pPr lvl="1"/>
            <a:r>
              <a:rPr lang="en-US" dirty="0"/>
              <a:t>4 pin, 16.00 mm x 10.62 mm, SMT type B</a:t>
            </a:r>
          </a:p>
          <a:p>
            <a:pPr lvl="1"/>
            <a:r>
              <a:rPr lang="en-US" dirty="0"/>
              <a:t>USB TYPE-B, USB 2.0, right angle</a:t>
            </a:r>
          </a:p>
          <a:p>
            <a:pPr lvl="1"/>
            <a:r>
              <a:rPr lang="en-US" dirty="0"/>
              <a:t>$3.83 [X1], 732-3152-1-ND,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USB/I</a:t>
            </a:r>
            <a:r>
              <a:rPr lang="en-US" baseline="30000" dirty="0"/>
              <a:t>2</a:t>
            </a:r>
            <a:r>
              <a:rPr lang="en-US" dirty="0"/>
              <a:t>C converter: FTDI FT201XQ-R</a:t>
            </a:r>
          </a:p>
          <a:p>
            <a:pPr lvl="1"/>
            <a:r>
              <a:rPr lang="en-US" dirty="0"/>
              <a:t>16 pin, 4.0 mm x 4.0 mm, 16-QFN </a:t>
            </a:r>
          </a:p>
          <a:p>
            <a:pPr lvl="1"/>
            <a:r>
              <a:rPr lang="en-US" dirty="0"/>
              <a:t>USB to I</a:t>
            </a:r>
            <a:r>
              <a:rPr lang="en-US" baseline="30000" dirty="0"/>
              <a:t>2</a:t>
            </a:r>
            <a:r>
              <a:rPr lang="en-US" dirty="0"/>
              <a:t>C converter</a:t>
            </a:r>
          </a:p>
          <a:p>
            <a:pPr lvl="1"/>
            <a:r>
              <a:rPr lang="en-US" dirty="0"/>
              <a:t>3.4 Mbit/s</a:t>
            </a:r>
          </a:p>
          <a:p>
            <a:pPr lvl="1"/>
            <a:r>
              <a:rPr lang="en-US" dirty="0"/>
              <a:t>Low power consumption (8 mA)</a:t>
            </a:r>
          </a:p>
          <a:p>
            <a:pPr lvl="1"/>
            <a:r>
              <a:rPr lang="en-US" dirty="0"/>
              <a:t>$2.04 [X1], 768-1131-1-ND,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FT201XQ-R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62910416121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5813C9-EB2C-4D53-BC97-31F8235045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85" t="18771" r="18026" b="19741"/>
          <a:stretch/>
        </p:blipFill>
        <p:spPr>
          <a:xfrm>
            <a:off x="7112032" y="1134136"/>
            <a:ext cx="1619588" cy="1563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69DDD-1DB4-47AB-9333-453A9BAEB2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16" t="7638" r="6893" b="13268"/>
          <a:stretch/>
        </p:blipFill>
        <p:spPr>
          <a:xfrm>
            <a:off x="7112032" y="3542351"/>
            <a:ext cx="1744779" cy="154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172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Temperature: TI TMP117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16-bit resolution: 0.0078 °C,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$8.02 [X1], 296-51834-1-ND,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IMU: TI BQ27621-G1</a:t>
            </a:r>
          </a:p>
          <a:p>
            <a:pPr lvl="1"/>
            <a:r>
              <a:rPr lang="en-US" dirty="0"/>
              <a:t>14 pin, 2.5 mm x 3.0 mm, 14-LGA 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9-axis, 16-bit resolution</a:t>
            </a:r>
          </a:p>
          <a:p>
            <a:pPr lvl="1"/>
            <a:r>
              <a:rPr lang="en-US" dirty="0"/>
              <a:t>Full operation mode = 925 </a:t>
            </a:r>
            <a:r>
              <a:rPr lang="en-US" dirty="0" err="1"/>
              <a:t>uA</a:t>
            </a:r>
            <a:endParaRPr lang="en-US" dirty="0"/>
          </a:p>
          <a:p>
            <a:pPr lvl="1"/>
            <a:r>
              <a:rPr lang="en-US" dirty="0"/>
              <a:t>$4.98 [X1], 828-1057-1-ND,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BMI160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TMP117</a:t>
            </a:r>
          </a:p>
        </p:txBody>
      </p:sp>
      <p:pic>
        <p:nvPicPr>
          <p:cNvPr id="5" name="Picture 4" descr="A close up of a box&#10;&#10;Description automatically generated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471" y="1134136"/>
            <a:ext cx="1563639" cy="1563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423A79-091A-452C-96F2-200595118C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28" t="20065" r="7411" b="21369"/>
          <a:stretch/>
        </p:blipFill>
        <p:spPr>
          <a:xfrm>
            <a:off x="6845262" y="3714625"/>
            <a:ext cx="2097180" cy="141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788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H.R. &amp; Sp0</a:t>
            </a:r>
            <a:r>
              <a:rPr lang="en-US" baseline="-25000" dirty="0"/>
              <a:t>2</a:t>
            </a:r>
            <a:r>
              <a:rPr lang="en-US" dirty="0"/>
              <a:t>: MAX30102</a:t>
            </a:r>
          </a:p>
          <a:p>
            <a:pPr lvl="1"/>
            <a:r>
              <a:rPr lang="en-US" dirty="0"/>
              <a:t>14 pin, 5.6 mm x 3.3 mm, 14-OESIP</a:t>
            </a:r>
          </a:p>
          <a:p>
            <a:pPr lvl="1"/>
            <a:r>
              <a:rPr lang="en-US" dirty="0"/>
              <a:t>Pulse oximetry and heart-rate</a:t>
            </a:r>
          </a:p>
          <a:p>
            <a:pPr lvl="1"/>
            <a:r>
              <a:rPr lang="en-US" dirty="0"/>
              <a:t>Temperature compensation,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$9.51 [X1], MAX30102EFD+-ND,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ECG: MAX30003</a:t>
            </a:r>
          </a:p>
          <a:p>
            <a:pPr lvl="1"/>
            <a:r>
              <a:rPr lang="en-US" dirty="0"/>
              <a:t>28 pin, 5.0 mm x 5.0 mm, 28-TQFN </a:t>
            </a:r>
          </a:p>
          <a:p>
            <a:pPr lvl="1"/>
            <a:r>
              <a:rPr lang="en-US" dirty="0"/>
              <a:t>SPI communication</a:t>
            </a:r>
          </a:p>
          <a:p>
            <a:pPr lvl="1"/>
            <a:r>
              <a:rPr lang="en-US" dirty="0"/>
              <a:t>15.5-bit resolution</a:t>
            </a:r>
          </a:p>
          <a:p>
            <a:pPr lvl="1"/>
            <a:r>
              <a:rPr lang="en-US" dirty="0"/>
              <a:t>Ultra-low power, single-channel integrated</a:t>
            </a:r>
          </a:p>
          <a:p>
            <a:pPr lvl="1"/>
            <a:r>
              <a:rPr lang="en-US" dirty="0"/>
              <a:t>$8.21 [X1], MAX30003CTI+-ND,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MAX30003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MAX30102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70" t="37718" r="30323" b="33999"/>
          <a:stretch/>
        </p:blipFill>
        <p:spPr>
          <a:xfrm>
            <a:off x="6764011" y="1134136"/>
            <a:ext cx="2267235" cy="1660926"/>
          </a:xfrm>
          <a:prstGeom prst="rect">
            <a:avLst/>
          </a:prstGeom>
        </p:spPr>
      </p:pic>
      <p:pic>
        <p:nvPicPr>
          <p:cNvPr id="7" name="Picture 6" descr="A picture containing circuit&#10;&#10;Description automatically generated">
            <a:extLst>
              <a:ext uri="{FF2B5EF4-FFF2-40B4-BE49-F238E27FC236}">
                <a16:creationId xmlns:a16="http://schemas.microsoft.com/office/drawing/2014/main" id="{15AC8CD0-53F3-4615-9644-E7AB2B2D6C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897" b="18412"/>
          <a:stretch/>
        </p:blipFill>
        <p:spPr>
          <a:xfrm>
            <a:off x="6764011" y="3659822"/>
            <a:ext cx="2219644" cy="128053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48234F-3572-4D05-BF1D-0277C734F7A0}"/>
              </a:ext>
            </a:extLst>
          </p:cNvPr>
          <p:cNvSpPr/>
          <p:nvPr/>
        </p:nvSpPr>
        <p:spPr>
          <a:xfrm>
            <a:off x="160345" y="1212785"/>
            <a:ext cx="8716390" cy="2032865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38424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4B4A9C-FB85-4AC3-AFD7-F95225FF3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Gantt chart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3830990-B93E-4598-8D1F-6B247641F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230888"/>
              </p:ext>
            </p:extLst>
          </p:nvPr>
        </p:nvGraphicFramePr>
        <p:xfrm>
          <a:off x="285750" y="1174774"/>
          <a:ext cx="8467631" cy="35096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88336">
                  <a:extLst>
                    <a:ext uri="{9D8B030D-6E8A-4147-A177-3AD203B41FA5}">
                      <a16:colId xmlns:a16="http://schemas.microsoft.com/office/drawing/2014/main" val="3575324561"/>
                    </a:ext>
                  </a:extLst>
                </a:gridCol>
                <a:gridCol w="464065">
                  <a:extLst>
                    <a:ext uri="{9D8B030D-6E8A-4147-A177-3AD203B41FA5}">
                      <a16:colId xmlns:a16="http://schemas.microsoft.com/office/drawing/2014/main" val="130784260"/>
                    </a:ext>
                  </a:extLst>
                </a:gridCol>
                <a:gridCol w="538646">
                  <a:extLst>
                    <a:ext uri="{9D8B030D-6E8A-4147-A177-3AD203B41FA5}">
                      <a16:colId xmlns:a16="http://schemas.microsoft.com/office/drawing/2014/main" val="4174986051"/>
                    </a:ext>
                  </a:extLst>
                </a:gridCol>
                <a:gridCol w="580081">
                  <a:extLst>
                    <a:ext uri="{9D8B030D-6E8A-4147-A177-3AD203B41FA5}">
                      <a16:colId xmlns:a16="http://schemas.microsoft.com/office/drawing/2014/main" val="1766206162"/>
                    </a:ext>
                  </a:extLst>
                </a:gridCol>
                <a:gridCol w="588369">
                  <a:extLst>
                    <a:ext uri="{9D8B030D-6E8A-4147-A177-3AD203B41FA5}">
                      <a16:colId xmlns:a16="http://schemas.microsoft.com/office/drawing/2014/main" val="162638264"/>
                    </a:ext>
                  </a:extLst>
                </a:gridCol>
                <a:gridCol w="596655">
                  <a:extLst>
                    <a:ext uri="{9D8B030D-6E8A-4147-A177-3AD203B41FA5}">
                      <a16:colId xmlns:a16="http://schemas.microsoft.com/office/drawing/2014/main" val="680939290"/>
                    </a:ext>
                  </a:extLst>
                </a:gridCol>
                <a:gridCol w="563508">
                  <a:extLst>
                    <a:ext uri="{9D8B030D-6E8A-4147-A177-3AD203B41FA5}">
                      <a16:colId xmlns:a16="http://schemas.microsoft.com/office/drawing/2014/main" val="1496038436"/>
                    </a:ext>
                  </a:extLst>
                </a:gridCol>
                <a:gridCol w="563507">
                  <a:extLst>
                    <a:ext uri="{9D8B030D-6E8A-4147-A177-3AD203B41FA5}">
                      <a16:colId xmlns:a16="http://schemas.microsoft.com/office/drawing/2014/main" val="1979931211"/>
                    </a:ext>
                  </a:extLst>
                </a:gridCol>
                <a:gridCol w="563507">
                  <a:extLst>
                    <a:ext uri="{9D8B030D-6E8A-4147-A177-3AD203B41FA5}">
                      <a16:colId xmlns:a16="http://schemas.microsoft.com/office/drawing/2014/main" val="3034183157"/>
                    </a:ext>
                  </a:extLst>
                </a:gridCol>
                <a:gridCol w="720957">
                  <a:extLst>
                    <a:ext uri="{9D8B030D-6E8A-4147-A177-3AD203B41FA5}">
                      <a16:colId xmlns:a16="http://schemas.microsoft.com/office/drawing/2014/main" val="3448893608"/>
                    </a:ext>
                  </a:extLst>
                </a:gridCol>
              </a:tblGrid>
              <a:tr h="49214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6/3-6/7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6/7-6/14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6/14-6/21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6/21-6/28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6/28-7/5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7/5-7/12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7/12-7/19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7/19-7/26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7/26-7/31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4868821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ELECTRONICS DEVELOPMENT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89700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-SCHEMATIC GENERATION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4836436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-PCB LAYOUT AND ROUTING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8623693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-HARDWARE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34128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FIRMWARE DEVELOPMENT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851299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-PROJECT STACK ORGANIZATION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5621485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-SENSOR DRIVERS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945054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-RTT AND SERIAL DATA LOGGING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740466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-FIRMWARE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414888"/>
                  </a:ext>
                </a:extLst>
              </a:tr>
            </a:tbl>
          </a:graphicData>
        </a:graphic>
      </p:graphicFrame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D29C8C11-E9F7-4A9D-953C-4A0D20F438E0}"/>
              </a:ext>
            </a:extLst>
          </p:cNvPr>
          <p:cNvSpPr/>
          <p:nvPr/>
        </p:nvSpPr>
        <p:spPr>
          <a:xfrm>
            <a:off x="3648722" y="1988663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8105794C-26CC-43F1-B90E-5AEDAC317FFE}"/>
              </a:ext>
            </a:extLst>
          </p:cNvPr>
          <p:cNvSpPr/>
          <p:nvPr/>
        </p:nvSpPr>
        <p:spPr>
          <a:xfrm>
            <a:off x="4119238" y="1988662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DF8F4A23-F7F3-425C-9243-A9429A294561}"/>
              </a:ext>
            </a:extLst>
          </p:cNvPr>
          <p:cNvSpPr/>
          <p:nvPr/>
        </p:nvSpPr>
        <p:spPr>
          <a:xfrm>
            <a:off x="4708122" y="2326014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E38F8A9C-ABCA-41D1-8801-FEA7CDBD0494}"/>
              </a:ext>
            </a:extLst>
          </p:cNvPr>
          <p:cNvSpPr/>
          <p:nvPr/>
        </p:nvSpPr>
        <p:spPr>
          <a:xfrm>
            <a:off x="5297006" y="2318868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B04014A3-FC9C-46D2-96F2-84281286F09A}"/>
              </a:ext>
            </a:extLst>
          </p:cNvPr>
          <p:cNvSpPr/>
          <p:nvPr/>
        </p:nvSpPr>
        <p:spPr>
          <a:xfrm>
            <a:off x="5890332" y="3353698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34F8B14-D61B-45A3-A12D-B4E90B39D05D}"/>
              </a:ext>
            </a:extLst>
          </p:cNvPr>
          <p:cNvSpPr/>
          <p:nvPr/>
        </p:nvSpPr>
        <p:spPr>
          <a:xfrm>
            <a:off x="7093251" y="4075149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D68E60DA-2F1D-45E0-9E6F-38C38E30356E}"/>
              </a:ext>
            </a:extLst>
          </p:cNvPr>
          <p:cNvSpPr/>
          <p:nvPr/>
        </p:nvSpPr>
        <p:spPr>
          <a:xfrm>
            <a:off x="5891811" y="3681719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36187580-7DFA-461B-93E6-7A6450A4DB29}"/>
              </a:ext>
            </a:extLst>
          </p:cNvPr>
          <p:cNvSpPr/>
          <p:nvPr/>
        </p:nvSpPr>
        <p:spPr>
          <a:xfrm>
            <a:off x="6451093" y="4019070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29F68A9C-8D49-4067-97A6-413811F5E50C}"/>
              </a:ext>
            </a:extLst>
          </p:cNvPr>
          <p:cNvSpPr/>
          <p:nvPr/>
        </p:nvSpPr>
        <p:spPr>
          <a:xfrm>
            <a:off x="6452572" y="3661449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63C93AB-2122-4C35-927A-F86565EEF2F9}"/>
              </a:ext>
            </a:extLst>
          </p:cNvPr>
          <p:cNvSpPr/>
          <p:nvPr/>
        </p:nvSpPr>
        <p:spPr>
          <a:xfrm>
            <a:off x="7077726" y="3717528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201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wireless charging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Wireless charging IC: TI BQ51003</a:t>
            </a:r>
          </a:p>
          <a:p>
            <a:pPr lvl="1"/>
            <a:r>
              <a:rPr lang="en-US" dirty="0"/>
              <a:t>28 pin, 1.90 mm x 3.00 mm</a:t>
            </a:r>
          </a:p>
          <a:p>
            <a:pPr lvl="1"/>
            <a:r>
              <a:rPr lang="en-US" dirty="0"/>
              <a:t>QI v1.2 communication protocol</a:t>
            </a:r>
          </a:p>
          <a:p>
            <a:pPr lvl="1"/>
            <a:r>
              <a:rPr lang="en-US" dirty="0"/>
              <a:t>93% AC-DC efficiency</a:t>
            </a:r>
          </a:p>
          <a:p>
            <a:pPr lvl="1"/>
            <a:r>
              <a:rPr lang="en-US" dirty="0"/>
              <a:t>$3.00 [X1], 296-39952-1-ND,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LiPo battery charger IC: TI BQ25100</a:t>
            </a:r>
          </a:p>
          <a:p>
            <a:pPr lvl="1"/>
            <a:r>
              <a:rPr lang="en-US" dirty="0"/>
              <a:t>6 pin, 1.6 mm x 0.90 mm, 4.2V 1 cell</a:t>
            </a:r>
          </a:p>
          <a:p>
            <a:pPr lvl="1"/>
            <a:r>
              <a:rPr lang="en-US" dirty="0"/>
              <a:t>1% Charge voltage accuracy</a:t>
            </a:r>
          </a:p>
          <a:p>
            <a:pPr lvl="1"/>
            <a:r>
              <a:rPr lang="en-US" dirty="0"/>
              <a:t>10 mA to 250 mA charging current</a:t>
            </a:r>
          </a:p>
          <a:p>
            <a:pPr lvl="1"/>
            <a:r>
              <a:rPr lang="en-US" dirty="0"/>
              <a:t>$2.24 [X1], 296-38373-1-ND,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7B16EF98-2212-4D62-B8C5-880587AC4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700" y="3842089"/>
            <a:ext cx="2095500" cy="1428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82035" y="5270839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BQ25100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03E918-2210-47AC-8992-9B32EB9845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078" b="15858"/>
          <a:stretch/>
        </p:blipFill>
        <p:spPr>
          <a:xfrm>
            <a:off x="6929471" y="1472260"/>
            <a:ext cx="1837412" cy="1103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46841" y="266121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BQ51003</a:t>
            </a:r>
          </a:p>
        </p:txBody>
      </p:sp>
    </p:spTree>
    <p:extLst>
      <p:ext uri="{BB962C8B-B14F-4D97-AF65-F5344CB8AC3E}">
        <p14:creationId xmlns:p14="http://schemas.microsoft.com/office/powerpoint/2010/main" val="33042553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Reed Switch: ABLIC S-5712A</a:t>
            </a:r>
          </a:p>
          <a:p>
            <a:pPr lvl="1"/>
            <a:r>
              <a:rPr lang="en-US" dirty="0"/>
              <a:t>4 pin, 1.90 mm x 3.00 mm, SNT-4A</a:t>
            </a:r>
          </a:p>
          <a:p>
            <a:pPr lvl="1"/>
            <a:r>
              <a:rPr lang="en-US" dirty="0"/>
              <a:t>Non-contact ‘power switch’</a:t>
            </a:r>
          </a:p>
          <a:p>
            <a:pPr lvl="1"/>
            <a:r>
              <a:rPr lang="en-US" dirty="0"/>
              <a:t>High accuracy hall effect switch IC</a:t>
            </a:r>
          </a:p>
          <a:p>
            <a:pPr lvl="1"/>
            <a:r>
              <a:rPr lang="en-US" dirty="0"/>
              <a:t>$1.07 [X1], 1662-1617-1-ND,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Linear Regulator: Analog Devices ADP172</a:t>
            </a:r>
          </a:p>
          <a:p>
            <a:pPr lvl="1"/>
            <a:r>
              <a:rPr lang="en-US" dirty="0"/>
              <a:t>4 pin, 0.95 mm x 1.03 mm, 4-WLCSP</a:t>
            </a:r>
          </a:p>
          <a:p>
            <a:pPr lvl="1"/>
            <a:r>
              <a:rPr lang="en-US" dirty="0"/>
              <a:t>0.1V dropout voltage</a:t>
            </a:r>
          </a:p>
          <a:p>
            <a:pPr lvl="1"/>
            <a:r>
              <a:rPr lang="en-US" dirty="0"/>
              <a:t>300 mA max current</a:t>
            </a:r>
          </a:p>
          <a:p>
            <a:pPr lvl="1"/>
            <a:r>
              <a:rPr lang="en-US" dirty="0"/>
              <a:t>$1.09 [X1], ADP172ACBZ-3.0-R7CT-ND,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484567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ADP172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60158" y="276552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S-5712A</a:t>
            </a:r>
          </a:p>
        </p:txBody>
      </p:sp>
      <p:pic>
        <p:nvPicPr>
          <p:cNvPr id="5" name="Picture 4" descr="A picture containing table, black&#10;&#10;Description automatically generated">
            <a:extLst>
              <a:ext uri="{FF2B5EF4-FFF2-40B4-BE49-F238E27FC236}">
                <a16:creationId xmlns:a16="http://schemas.microsoft.com/office/drawing/2014/main" id="{C9179648-1073-4C11-AE5F-C04BB8896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115" y="1303697"/>
            <a:ext cx="1428750" cy="1428750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81D1A94D-3CA0-4486-9163-A611EAA91C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13" t="9931" r="15619" b="12621"/>
          <a:stretch/>
        </p:blipFill>
        <p:spPr>
          <a:xfrm>
            <a:off x="7160157" y="3723146"/>
            <a:ext cx="1467392" cy="161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725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E9C3EAE-D633-42FB-B51C-675457F60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081" y="1256110"/>
            <a:ext cx="1478468" cy="1478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Charging coil: Wurth 760308101219</a:t>
            </a:r>
          </a:p>
          <a:p>
            <a:pPr lvl="1"/>
            <a:r>
              <a:rPr lang="en-US" dirty="0"/>
              <a:t>1 coil, 1 layer, D=15 mm, H=0.6 mm</a:t>
            </a:r>
          </a:p>
          <a:p>
            <a:pPr lvl="1"/>
            <a:r>
              <a:rPr lang="en-US" dirty="0"/>
              <a:t>11.8 </a:t>
            </a:r>
            <a:r>
              <a:rPr lang="en-US" dirty="0" err="1"/>
              <a:t>uH</a:t>
            </a:r>
            <a:r>
              <a:rPr lang="en-US" dirty="0"/>
              <a:t>, 750 m</a:t>
            </a:r>
            <a:r>
              <a:rPr lang="el-GR" dirty="0"/>
              <a:t>Ω</a:t>
            </a:r>
            <a:r>
              <a:rPr lang="en-US" dirty="0"/>
              <a:t>, t = ±10% </a:t>
            </a:r>
          </a:p>
          <a:p>
            <a:pPr lvl="1"/>
            <a:r>
              <a:rPr lang="en-US" dirty="0"/>
              <a:t>$7.43 [X1], 732-9675-ND,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  <a:p>
            <a:r>
              <a:rPr lang="en-US" dirty="0"/>
              <a:t>Fuel gauge: TI BQ27621-G1</a:t>
            </a:r>
          </a:p>
          <a:p>
            <a:pPr lvl="1"/>
            <a:r>
              <a:rPr lang="en-US" dirty="0"/>
              <a:t>9 pin, 1.62 mm x 1.58 mm, 9-DSBGA, 0.5 mm pitch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Dynamic voltage correlation algorithm</a:t>
            </a:r>
          </a:p>
          <a:p>
            <a:pPr lvl="1"/>
            <a:r>
              <a:rPr lang="en-US" dirty="0"/>
              <a:t>Battery capacity, state-of-charge, voltage</a:t>
            </a:r>
          </a:p>
          <a:p>
            <a:pPr lvl="1"/>
            <a:r>
              <a:rPr lang="en-US" dirty="0"/>
              <a:t>$2.21 [X1], 296-37460-1-ND, </a:t>
            </a:r>
            <a:r>
              <a:rPr lang="en-US" dirty="0">
                <a:hlinkClick r:id="rId4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600057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BQ27621-G1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628867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760308101219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9341B7-3247-463F-BCDA-E66CD6DF1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471" y="3855277"/>
            <a:ext cx="1744779" cy="174477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1FAE840-735D-426F-BDD5-E1842E6DB453}"/>
              </a:ext>
            </a:extLst>
          </p:cNvPr>
          <p:cNvSpPr/>
          <p:nvPr/>
        </p:nvSpPr>
        <p:spPr>
          <a:xfrm>
            <a:off x="141860" y="2956264"/>
            <a:ext cx="8716390" cy="3062790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605892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TBD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Components still need to be selected:</a:t>
            </a:r>
          </a:p>
          <a:p>
            <a:pPr lvl="1"/>
            <a:r>
              <a:rPr lang="en-US" dirty="0"/>
              <a:t>BLE antenna</a:t>
            </a:r>
          </a:p>
          <a:p>
            <a:pPr lvl="1"/>
            <a:r>
              <a:rPr lang="en-US" dirty="0"/>
              <a:t>BLE impedance matching circuit/filter</a:t>
            </a:r>
          </a:p>
          <a:p>
            <a:pPr lvl="1"/>
            <a:r>
              <a:rPr lang="en-US" dirty="0"/>
              <a:t>DCDC circuit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6948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7CF6C6-3965-4479-9FAF-374C09A6C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Possible functionality:</a:t>
            </a:r>
          </a:p>
          <a:p>
            <a:pPr lvl="1"/>
            <a:r>
              <a:rPr lang="en-US" dirty="0"/>
              <a:t>Local data storage? (SD Card, EEPROM,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pPr lvl="1"/>
            <a:r>
              <a:rPr lang="en-US" dirty="0"/>
              <a:t>Type of ECG connector? (</a:t>
            </a:r>
            <a:r>
              <a:rPr lang="en-US" dirty="0" err="1"/>
              <a:t>Digikey</a:t>
            </a:r>
            <a:r>
              <a:rPr lang="en-US" dirty="0"/>
              <a:t> part number…)</a:t>
            </a:r>
          </a:p>
          <a:p>
            <a:pPr lvl="1"/>
            <a:r>
              <a:rPr lang="en-US" dirty="0"/>
              <a:t>NFC?</a:t>
            </a:r>
          </a:p>
          <a:p>
            <a:pPr lvl="1"/>
            <a:r>
              <a:rPr lang="en-US" dirty="0"/>
              <a:t>Any other ideas?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A5A107-568C-4CB2-B116-F5F38891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Possible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652680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PROGRESS TO DATE</a:t>
            </a:r>
          </a:p>
        </p:txBody>
      </p:sp>
    </p:spTree>
    <p:extLst>
      <p:ext uri="{BB962C8B-B14F-4D97-AF65-F5344CB8AC3E}">
        <p14:creationId xmlns:p14="http://schemas.microsoft.com/office/powerpoint/2010/main" val="3269316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38583"/>
          </a:xfrm>
        </p:spPr>
        <p:txBody>
          <a:bodyPr/>
          <a:lstStyle/>
          <a:p>
            <a:r>
              <a:rPr lang="en-US" dirty="0"/>
              <a:t>Schematic generation</a:t>
            </a:r>
          </a:p>
          <a:p>
            <a:pPr lvl="1"/>
            <a:r>
              <a:rPr lang="en-US" strike="sngStrike" dirty="0"/>
              <a:t>nRF52 with supporting circuitry (2 hours)</a:t>
            </a:r>
          </a:p>
          <a:p>
            <a:pPr lvl="1"/>
            <a:r>
              <a:rPr lang="en-US" strike="sngStrike" dirty="0"/>
              <a:t>BLE antenna and impedance matching circuit (2 hours)</a:t>
            </a:r>
          </a:p>
          <a:p>
            <a:pPr lvl="1"/>
            <a:r>
              <a:rPr lang="en-US" strike="sngStrike" dirty="0"/>
              <a:t>Wireless charging (5 hours)</a:t>
            </a:r>
          </a:p>
          <a:p>
            <a:pPr lvl="1"/>
            <a:r>
              <a:rPr lang="en-US" strike="sngStrike" dirty="0"/>
              <a:t>Lithium battery charging (2 hours)</a:t>
            </a:r>
          </a:p>
          <a:p>
            <a:pPr lvl="1"/>
            <a:r>
              <a:rPr lang="en-US" strike="sngStrike" dirty="0"/>
              <a:t>UI interaction 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(4 hours)</a:t>
            </a:r>
          </a:p>
          <a:p>
            <a:pPr lvl="1"/>
            <a:r>
              <a:rPr lang="en-US" strike="sngStrike" dirty="0"/>
              <a:t>Test points, connectors, jumpers (2 hours)</a:t>
            </a:r>
          </a:p>
          <a:p>
            <a:r>
              <a:rPr lang="en-US" dirty="0"/>
              <a:t>Estimated time: 20 hours</a:t>
            </a:r>
          </a:p>
          <a:p>
            <a:r>
              <a:rPr lang="en-US" dirty="0"/>
              <a:t>Actual time spent: 22 hours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schematic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CEBDDF-27DF-4955-9BCB-16F0FCE48238}"/>
              </a:ext>
            </a:extLst>
          </p:cNvPr>
          <p:cNvSpPr txBox="1"/>
          <p:nvPr/>
        </p:nvSpPr>
        <p:spPr>
          <a:xfrm>
            <a:off x="261151" y="6359839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124370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1E3643-E55B-4215-A886-C0B6A3498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00" y="967666"/>
            <a:ext cx="761401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5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A64B6-F8F4-463D-BF62-3E799C5EF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5" y="1050086"/>
            <a:ext cx="7499229" cy="580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86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7E74A5-9173-43DF-A63A-29CBC29D0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46" y="1029810"/>
            <a:ext cx="7527277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4327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1500</TotalTime>
  <Words>1929</Words>
  <Application>Microsoft Office PowerPoint</Application>
  <PresentationFormat>On-screen Show (4:3)</PresentationFormat>
  <Paragraphs>380</Paragraphs>
  <Slides>44</Slides>
  <Notes>0</Notes>
  <HiddenSlides>26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Roboto Condensed Light</vt:lpstr>
      <vt:lpstr>Arial</vt:lpstr>
      <vt:lpstr>Roboto</vt:lpstr>
      <vt:lpstr>Custom Design</vt:lpstr>
      <vt:lpstr>1_Custom Design</vt:lpstr>
      <vt:lpstr>2_Custom Design</vt:lpstr>
      <vt:lpstr>Bio-Sensor Wearable Development Board</vt:lpstr>
      <vt:lpstr>Outline</vt:lpstr>
      <vt:lpstr>SCHEDULE</vt:lpstr>
      <vt:lpstr>Schedule Gantt chart</vt:lpstr>
      <vt:lpstr>PROGRESS TO DATE</vt:lpstr>
      <vt:lpstr>Electronics development: schematic</vt:lpstr>
      <vt:lpstr>Progress to date: 6/28/2020</vt:lpstr>
      <vt:lpstr>Progress to date: 6/28/2020</vt:lpstr>
      <vt:lpstr>Progress to date: 6/28/2020</vt:lpstr>
      <vt:lpstr>Progress to date: 6/28/2020</vt:lpstr>
      <vt:lpstr>Electronics development: PCB design</vt:lpstr>
      <vt:lpstr>Progress to date: 6/28/2020</vt:lpstr>
      <vt:lpstr>Progress to date: 6/28/2020</vt:lpstr>
      <vt:lpstr>Progress to date: 6/28/2020</vt:lpstr>
      <vt:lpstr>PCB manufacturing specifications</vt:lpstr>
      <vt:lpstr>PCA quote</vt:lpstr>
      <vt:lpstr>Firmware development</vt:lpstr>
      <vt:lpstr>PATH FORWARD</vt:lpstr>
      <vt:lpstr>Path forward (7/12/20 – 7/19/20)</vt:lpstr>
      <vt:lpstr>APPENDIX</vt:lpstr>
      <vt:lpstr>PROJECT MANAGEMENT</vt:lpstr>
      <vt:lpstr>Introduction</vt:lpstr>
      <vt:lpstr>Project management</vt:lpstr>
      <vt:lpstr>Project requirements</vt:lpstr>
      <vt:lpstr>Schedule overview</vt:lpstr>
      <vt:lpstr>PROJECT PROPOSAL</vt:lpstr>
      <vt:lpstr>Firmware development</vt:lpstr>
      <vt:lpstr>Hardware testing</vt:lpstr>
      <vt:lpstr>Block diagram</vt:lpstr>
      <vt:lpstr>PROJECT PROPOSAL: POWER CONSUMPTION TESTING</vt:lpstr>
      <vt:lpstr>Power consumption testing [TBD]</vt:lpstr>
      <vt:lpstr>Power consumption testing [TBD]</vt:lpstr>
      <vt:lpstr>Schedule flowchart: hardware</vt:lpstr>
      <vt:lpstr>Schedule flowchart: firmware</vt:lpstr>
      <vt:lpstr>Component selection: MCU/BLE</vt:lpstr>
      <vt:lpstr>Component selection: clocks</vt:lpstr>
      <vt:lpstr>Component selection: USB/Serial</vt:lpstr>
      <vt:lpstr>Component selection: Bio-sensors</vt:lpstr>
      <vt:lpstr>Component selection: Bio-sensors</vt:lpstr>
      <vt:lpstr>Component selection: wireless charging</vt:lpstr>
      <vt:lpstr>Component selection: power circuit</vt:lpstr>
      <vt:lpstr>Component selection: power circuit</vt:lpstr>
      <vt:lpstr>Component selection: TBD</vt:lpstr>
      <vt:lpstr>Possible functionality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Carl F Demolder</cp:lastModifiedBy>
  <cp:revision>128</cp:revision>
  <dcterms:created xsi:type="dcterms:W3CDTF">2016-03-09T16:46:53Z</dcterms:created>
  <dcterms:modified xsi:type="dcterms:W3CDTF">2020-07-13T06:04:45Z</dcterms:modified>
</cp:coreProperties>
</file>